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7" r:id="rId3"/>
    <p:sldId id="256" r:id="rId4"/>
    <p:sldId id="260" r:id="rId5"/>
    <p:sldId id="258" r:id="rId6"/>
    <p:sldId id="259" r:id="rId7"/>
    <p:sldId id="261" r:id="rId8"/>
    <p:sldId id="262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5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56097F-5C32-4E90-9573-DFBDE4695B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A8AD2C5-D1F6-37EA-059E-92FD74E75F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DF2F1A8-6B42-4DAD-6E9E-0C003BEE9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C4DBA-05AF-4DF6-BA8D-8677F7B70975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2BCB5E-2AD9-6AB4-C366-F4E13D7C5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4C80FE-44DC-E57F-F175-25001FF31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62BB-5532-42D5-84B4-AEE28CA6D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2248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F1CC5A-54FF-DAA5-5AEE-9018B57F7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9C85C2B-57D9-08CA-320A-332AD8E30A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9C363C-B05A-1177-0848-C6047CE4F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C4DBA-05AF-4DF6-BA8D-8677F7B70975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2B9717-9E35-69CD-BCCF-EFBC95F10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F33EF8-C74C-64EA-6ECA-ECEE9F9BA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62BB-5532-42D5-84B4-AEE28CA6D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3547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7FEFE48-39F2-9E4B-DBD7-226BB66121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4939C6F-0509-1A6A-F87F-AA4FD908D7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034DEB-C712-F794-0F30-797D9DC04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C4DBA-05AF-4DF6-BA8D-8677F7B70975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8F52A7-77BD-5FC3-45C3-34B293054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0AA99B-A1FE-739D-F0A9-4322C5F48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62BB-5532-42D5-84B4-AEE28CA6D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9355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3F171D-E243-7BFA-018D-467C71EB4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EB4E2A-E783-7590-2947-26562CED49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35A578-C4A7-4E2E-4CBB-54F0E7946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C4DBA-05AF-4DF6-BA8D-8677F7B70975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83C091-CAF5-BA2A-D5C7-42DE08A68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7DA2BC-4CC7-37D7-18B3-A883BD30A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62BB-5532-42D5-84B4-AEE28CA6D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3839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5C3AC9-59F8-2D75-3D90-59B131363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080D88-7E2F-79C7-02F7-22E18C232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E937CF-A554-5B48-A22C-F1D758681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C4DBA-05AF-4DF6-BA8D-8677F7B70975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CEDC4B-35D2-6501-DB0B-ECD298B0E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6307D7-D745-840C-15AC-B0774B82E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62BB-5532-42D5-84B4-AEE28CA6D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8579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EDB731-BFCD-CD47-1D86-161957BB4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060344-C15C-7096-76B1-4D565DBE77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F3BE72A-338C-0350-3870-4FF96B082B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2FAAB6-30C4-3C0D-112A-DF25429C6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C4DBA-05AF-4DF6-BA8D-8677F7B70975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3B7BA91-325E-5092-D652-C47B0573C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0B11D35-FA18-49A6-1A1C-0AF06BB9E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62BB-5532-42D5-84B4-AEE28CA6D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8996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3F8B67-378A-C3FD-7444-6575C510E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FF46B8A-6214-5F95-1367-1A07466D6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9F59CA1-7398-01E5-EBDA-3D2F62A084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96626AF-8B70-E0E1-B574-F215A0097C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36E81D7-1596-A97E-3351-0F7C114839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693C809-4A9F-60FF-C869-828280211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C4DBA-05AF-4DF6-BA8D-8677F7B70975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CB88939-A0E7-DE9B-57EB-C24A26DD8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FCEC765-4674-1AA3-9863-113D13BE1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62BB-5532-42D5-84B4-AEE28CA6D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57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46E417-DABB-E68B-CAA5-BF4D2E941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B76FC1F-788E-9F2E-5104-2E6DEA775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C4DBA-05AF-4DF6-BA8D-8677F7B70975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9A44A87-832E-E70D-9CF1-3A2F2CAC8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664B4E7-5F9D-40A6-074B-237ADAD07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62BB-5532-42D5-84B4-AEE28CA6D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421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B36486D-3C22-463A-B9D2-0E5587358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C4DBA-05AF-4DF6-BA8D-8677F7B70975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E0204C0-597A-3CBF-656D-E16397E0F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9A12ACC-92BB-2164-926F-C0F335D90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62BB-5532-42D5-84B4-AEE28CA6D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1891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DFB3F4-BA77-8AE6-A356-A869A72BA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51F414-8A03-1CE1-05A3-DC3C56803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6ADFCAE-2B95-8D5E-9FD7-E51F8D8CD7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BA5951C-CED6-988A-7670-EF2A8B679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C4DBA-05AF-4DF6-BA8D-8677F7B70975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3C29F84-7F43-DE64-33C5-E797FA751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A5E836F-7764-3157-165C-062B83CEE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62BB-5532-42D5-84B4-AEE28CA6D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061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ABD57B-A39C-7F60-150C-103AE7E61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1F4EE53-58A7-E76E-5734-BCB71B5032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4DDCE5D-C8FE-9F10-D803-1B8F5986CB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490007B-D53A-83D4-9903-1D1CA3AF3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C4DBA-05AF-4DF6-BA8D-8677F7B70975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AA83D94-8D79-60AF-BCAD-3A4812B01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8142D3-E87D-0E11-ECD2-53DB13166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E62BB-5532-42D5-84B4-AEE28CA6D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5445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086CC11-9715-E6C3-FCE2-F7FD67C51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53B0905-CA40-7652-0E84-A4E7A4F25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49E8ED-D64B-C770-4CA5-6F44B9A5CB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C4DBA-05AF-4DF6-BA8D-8677F7B70975}" type="datetimeFigureOut">
              <a:rPr lang="zh-CN" altLang="en-US" smtClean="0"/>
              <a:t>2023/5/30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84CA3C-41B5-C0E9-B677-5BCE86ECEF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EF1F09-83CF-C6CE-9856-753C49F83D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E62BB-5532-42D5-84B4-AEE28CA6D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1719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9AD258A-9766-D936-0CBF-A184AE0D14D4}"/>
              </a:ext>
            </a:extLst>
          </p:cNvPr>
          <p:cNvSpPr txBox="1"/>
          <p:nvPr/>
        </p:nvSpPr>
        <p:spPr>
          <a:xfrm>
            <a:off x="4977745" y="2566313"/>
            <a:ext cx="2236510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/>
              <a:t>第二次实验</a:t>
            </a:r>
            <a:endParaRPr lang="en-US" altLang="zh-CN" sz="3200" b="1" dirty="0"/>
          </a:p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B01C670-D6C1-D91B-E325-06E88E7ECA2B}"/>
              </a:ext>
            </a:extLst>
          </p:cNvPr>
          <p:cNvSpPr txBox="1"/>
          <p:nvPr/>
        </p:nvSpPr>
        <p:spPr>
          <a:xfrm>
            <a:off x="7675419" y="4230254"/>
            <a:ext cx="11592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秦华谦</a:t>
            </a:r>
            <a:endParaRPr lang="en-US" altLang="zh-CN" dirty="0"/>
          </a:p>
          <a:p>
            <a:r>
              <a:rPr lang="en-US" altLang="zh-CN" dirty="0"/>
              <a:t>21312683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6409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0F68620-6E16-8615-8837-6CC11CF6E198}"/>
              </a:ext>
            </a:extLst>
          </p:cNvPr>
          <p:cNvSpPr txBox="1"/>
          <p:nvPr/>
        </p:nvSpPr>
        <p:spPr>
          <a:xfrm>
            <a:off x="471054" y="979049"/>
            <a:ext cx="6263253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analogPin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A0;</a:t>
            </a:r>
          </a:p>
          <a:p>
            <a:r>
              <a:rPr lang="en-US" altLang="zh-CN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ledPin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inputValue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altLang="zh-CN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  // put your setup code here, to run once:</a:t>
            </a:r>
            <a:endParaRPr lang="en-US" altLang="zh-CN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ledPin,OUTPUT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altLang="zh-CN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9600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loop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altLang="zh-CN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  // put your main code here, to run repeatedly:</a:t>
            </a:r>
            <a:endParaRPr lang="en-US" altLang="zh-CN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inputValue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analogRead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analogPin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ledPin,HIGH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inputValue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ledPin,LOW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inputValue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56CCAC4-CEE7-7D0E-80F9-C406C2BAB966}"/>
              </a:ext>
            </a:extLst>
          </p:cNvPr>
          <p:cNvSpPr txBox="1"/>
          <p:nvPr/>
        </p:nvSpPr>
        <p:spPr>
          <a:xfrm>
            <a:off x="471054" y="274344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实验一：电位器实验</a:t>
            </a:r>
          </a:p>
        </p:txBody>
      </p:sp>
      <p:pic>
        <p:nvPicPr>
          <p:cNvPr id="6" name="电位器">
            <a:hlinkClick r:id="" action="ppaction://media"/>
            <a:extLst>
              <a:ext uri="{FF2B5EF4-FFF2-40B4-BE49-F238E27FC236}">
                <a16:creationId xmlns:a16="http://schemas.microsoft.com/office/drawing/2014/main" id="{FDF10F8A-039E-1AA1-43EC-35C3FF5863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97454" y="186754"/>
            <a:ext cx="2999077" cy="648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670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C2B2A52-8E99-9C1D-A402-B21956475233}"/>
              </a:ext>
            </a:extLst>
          </p:cNvPr>
          <p:cNvSpPr txBox="1"/>
          <p:nvPr/>
        </p:nvSpPr>
        <p:spPr>
          <a:xfrm>
            <a:off x="360218" y="766618"/>
            <a:ext cx="4112023" cy="57554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ledPin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13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6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soundPin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A0;</a:t>
            </a:r>
          </a:p>
          <a:p>
            <a:b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6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 </a:t>
            </a:r>
          </a:p>
          <a:p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{  </a:t>
            </a:r>
          </a:p>
          <a:p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6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ledPin,OUTPUT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 </a:t>
            </a:r>
          </a:p>
          <a:p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6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altLang="zh-CN" sz="16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6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9600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}  </a:t>
            </a:r>
          </a:p>
          <a:p>
            <a:b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6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loop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 </a:t>
            </a:r>
          </a:p>
          <a:p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{  </a:t>
            </a:r>
          </a:p>
          <a:p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6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value = </a:t>
            </a:r>
            <a:r>
              <a:rPr lang="en-US" altLang="zh-CN" sz="16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analogRead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soundPin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6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altLang="zh-CN" sz="16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6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(value);</a:t>
            </a:r>
          </a:p>
          <a:p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(value&gt;</a:t>
            </a:r>
            <a:r>
              <a:rPr lang="en-US" altLang="zh-CN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600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{</a:t>
            </a:r>
          </a:p>
          <a:p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ledPin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HIGH);</a:t>
            </a:r>
          </a:p>
          <a:p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200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endParaRPr lang="en-US" altLang="zh-CN" sz="16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{</a:t>
            </a:r>
          </a:p>
          <a:p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6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6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ledPin</a:t>
            </a:r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LOW);</a:t>
            </a:r>
          </a:p>
          <a:p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altLang="zh-CN" sz="16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B7B9A21-B314-85F9-CF0A-4A41BC50489A}"/>
              </a:ext>
            </a:extLst>
          </p:cNvPr>
          <p:cNvSpPr txBox="1"/>
          <p:nvPr/>
        </p:nvSpPr>
        <p:spPr>
          <a:xfrm>
            <a:off x="360218" y="335960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实验二：声音传感器实验</a:t>
            </a:r>
          </a:p>
        </p:txBody>
      </p:sp>
      <p:pic>
        <p:nvPicPr>
          <p:cNvPr id="6" name="声音传感器">
            <a:hlinkClick r:id="" action="ppaction://media"/>
            <a:extLst>
              <a:ext uri="{FF2B5EF4-FFF2-40B4-BE49-F238E27FC236}">
                <a16:creationId xmlns:a16="http://schemas.microsoft.com/office/drawing/2014/main" id="{A19BDCA3-2B61-CBEF-FC53-70A402DC07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72241" y="909638"/>
            <a:ext cx="7315200" cy="341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211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76E7BFC-98C8-BB59-A85A-CFAF36D5E0EE}"/>
              </a:ext>
            </a:extLst>
          </p:cNvPr>
          <p:cNvSpPr txBox="1"/>
          <p:nvPr/>
        </p:nvSpPr>
        <p:spPr>
          <a:xfrm>
            <a:off x="498767" y="29556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应变片实验：</a:t>
            </a:r>
          </a:p>
        </p:txBody>
      </p:sp>
      <p:pic>
        <p:nvPicPr>
          <p:cNvPr id="5" name="电阻式应变片">
            <a:hlinkClick r:id="" action="ppaction://media"/>
            <a:extLst>
              <a:ext uri="{FF2B5EF4-FFF2-40B4-BE49-F238E27FC236}">
                <a16:creationId xmlns:a16="http://schemas.microsoft.com/office/drawing/2014/main" id="{BACAA6D1-B7ED-8E57-3D08-6B8FF286CD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56797" y="369454"/>
            <a:ext cx="3535507" cy="6285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77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0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1B54054-B15F-8643-95BA-A10C3FDC0FAF}"/>
              </a:ext>
            </a:extLst>
          </p:cNvPr>
          <p:cNvSpPr txBox="1"/>
          <p:nvPr/>
        </p:nvSpPr>
        <p:spPr>
          <a:xfrm>
            <a:off x="212438" y="1357745"/>
            <a:ext cx="10905550" cy="46782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2000" b="0" dirty="0" err="1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Wire.h</a:t>
            </a:r>
            <a:r>
              <a:rPr lang="en-US" altLang="zh-CN" sz="20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zh-CN" sz="20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&lt;LiquidCrystal_I2C.h&gt;</a:t>
            </a:r>
            <a:endParaRPr lang="en-US" altLang="zh-CN" sz="20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0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array1[]=</a:t>
            </a:r>
            <a:r>
              <a:rPr lang="en-US" altLang="zh-CN" sz="20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"Sound Level: "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CN" sz="20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//the string to print on the LCD</a:t>
            </a:r>
            <a:endParaRPr lang="en-US" altLang="zh-CN" sz="20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tim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20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CN" sz="20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//the value of the delay time</a:t>
            </a:r>
            <a:endParaRPr lang="en-US" altLang="zh-CN" sz="20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soundPin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A0;</a:t>
            </a:r>
            <a:r>
              <a:rPr lang="en-US" altLang="zh-CN" sz="20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//assuming the sound signal is connected to analog pin A0</a:t>
            </a:r>
            <a:endParaRPr lang="en-US" altLang="zh-CN" sz="20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LiquidCrystal_I2C </a:t>
            </a:r>
            <a:r>
              <a:rPr lang="en-US" altLang="zh-CN" sz="20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lcd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(0x</a:t>
            </a:r>
            <a:r>
              <a:rPr lang="en-US" altLang="zh-CN" sz="20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27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0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0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sz="20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r>
              <a:rPr lang="en-US" altLang="zh-CN" sz="20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//set the LCD address to 0x27 for a 16 chars and 2 line display</a:t>
            </a:r>
            <a:endParaRPr lang="en-US" altLang="zh-CN" sz="20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0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20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lcd</a:t>
            </a:r>
            <a:r>
              <a:rPr lang="en-US" altLang="zh-CN" sz="20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0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();</a:t>
            </a:r>
            <a:r>
              <a:rPr lang="en-US" altLang="zh-CN" sz="20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//initialize the led</a:t>
            </a:r>
            <a:endParaRPr lang="en-US" altLang="zh-CN" sz="20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20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lcd</a:t>
            </a:r>
            <a:r>
              <a:rPr lang="en-US" altLang="zh-CN" sz="20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0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backlight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();</a:t>
            </a:r>
            <a:r>
              <a:rPr lang="en-US" altLang="zh-CN" sz="20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//open the backlight</a:t>
            </a:r>
            <a:endParaRPr lang="en-US" altLang="zh-CN" sz="20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20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altLang="zh-CN" sz="20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0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0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9600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2B0D511-457B-DC4B-13FB-68B50D3CE76E}"/>
              </a:ext>
            </a:extLst>
          </p:cNvPr>
          <p:cNvSpPr txBox="1"/>
          <p:nvPr/>
        </p:nvSpPr>
        <p:spPr>
          <a:xfrm>
            <a:off x="212438" y="452719"/>
            <a:ext cx="1994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附加题</a:t>
            </a:r>
            <a:r>
              <a:rPr lang="en-US" altLang="zh-CN" dirty="0"/>
              <a:t>1</a:t>
            </a:r>
            <a:r>
              <a:rPr lang="zh-CN" altLang="en-US" dirty="0"/>
              <a:t>：</a:t>
            </a:r>
            <a:r>
              <a:rPr lang="en-US" altLang="zh-CN" dirty="0"/>
              <a:t>PART-1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01482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1778EE8-CA4E-5BA0-8A39-315FD95C506A}"/>
              </a:ext>
            </a:extLst>
          </p:cNvPr>
          <p:cNvSpPr txBox="1"/>
          <p:nvPr/>
        </p:nvSpPr>
        <p:spPr>
          <a:xfrm>
            <a:off x="83127" y="1293091"/>
            <a:ext cx="12739385" cy="52937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20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loop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20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lcd</a:t>
            </a:r>
            <a:r>
              <a:rPr lang="en-US" altLang="zh-CN" sz="20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0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clear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();</a:t>
            </a:r>
            <a:r>
              <a:rPr lang="en-US" altLang="zh-CN" sz="20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//Clears the LCD screen and positions the cursor in the upper-left corner.</a:t>
            </a:r>
            <a:endParaRPr lang="en-US" altLang="zh-CN" sz="20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20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lcd</a:t>
            </a:r>
            <a:r>
              <a:rPr lang="en-US" altLang="zh-CN" sz="20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0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setCursor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0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0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sz="20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//set the cursor to column 0, line 0</a:t>
            </a:r>
            <a:endParaRPr lang="en-US" altLang="zh-CN" sz="20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20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lcd</a:t>
            </a:r>
            <a:r>
              <a:rPr lang="en-US" altLang="zh-CN" sz="20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0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(array1);</a:t>
            </a:r>
            <a:r>
              <a:rPr lang="en-US" altLang="zh-CN" sz="20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//print the string to LCD</a:t>
            </a:r>
            <a:endParaRPr lang="en-US" altLang="zh-CN" sz="20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20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value = </a:t>
            </a:r>
            <a:r>
              <a:rPr lang="en-US" altLang="zh-CN" sz="20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analogRead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0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soundPin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sz="20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//read the value from the sound sensor</a:t>
            </a:r>
            <a:endParaRPr lang="en-US" altLang="zh-CN" sz="20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value = (value - </a:t>
            </a:r>
            <a:r>
              <a:rPr lang="en-US" altLang="zh-CN" sz="20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80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 * </a:t>
            </a:r>
            <a:r>
              <a:rPr lang="en-US" altLang="zh-CN" sz="20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(value &lt; </a:t>
            </a:r>
            <a:r>
              <a:rPr lang="en-US" altLang="zh-CN" sz="20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value = </a:t>
            </a:r>
            <a:r>
              <a:rPr lang="en-US" altLang="zh-CN" sz="20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20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lcd</a:t>
            </a:r>
            <a:r>
              <a:rPr lang="en-US" altLang="zh-CN" sz="20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0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setCursor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0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20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sz="20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//set the cursor to column 0, line 1</a:t>
            </a:r>
            <a:endParaRPr lang="en-US" altLang="zh-CN" sz="20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20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lcd</a:t>
            </a:r>
            <a:r>
              <a:rPr lang="en-US" altLang="zh-CN" sz="20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0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(value);</a:t>
            </a:r>
            <a:r>
              <a:rPr lang="en-US" altLang="zh-CN" sz="20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//print the value to the LCD</a:t>
            </a:r>
            <a:endParaRPr lang="en-US" altLang="zh-CN" sz="20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20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altLang="zh-CN" sz="20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20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(value);</a:t>
            </a:r>
            <a:r>
              <a:rPr lang="en-US" altLang="zh-CN" sz="20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//also print the value to the Serial monitor</a:t>
            </a:r>
            <a:endParaRPr lang="en-US" altLang="zh-CN" sz="20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20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20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tim</a:t>
            </a:r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sz="20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//wait for 500 milliseconds</a:t>
            </a:r>
            <a:endParaRPr lang="en-US" altLang="zh-CN" sz="20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20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40532FB-C5B0-898E-A3A3-EDFA47792EA1}"/>
              </a:ext>
            </a:extLst>
          </p:cNvPr>
          <p:cNvSpPr txBox="1"/>
          <p:nvPr/>
        </p:nvSpPr>
        <p:spPr>
          <a:xfrm>
            <a:off x="212438" y="452719"/>
            <a:ext cx="1994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附加题</a:t>
            </a:r>
            <a:r>
              <a:rPr lang="en-US" altLang="zh-CN" dirty="0"/>
              <a:t>1</a:t>
            </a:r>
            <a:r>
              <a:rPr lang="zh-CN" altLang="en-US" dirty="0"/>
              <a:t>：</a:t>
            </a:r>
            <a:r>
              <a:rPr lang="en-US" altLang="zh-CN" dirty="0"/>
              <a:t>PART-2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6942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70E9C0A-713E-BBB9-5844-5188012990CB}"/>
              </a:ext>
            </a:extLst>
          </p:cNvPr>
          <p:cNvSpPr txBox="1"/>
          <p:nvPr/>
        </p:nvSpPr>
        <p:spPr>
          <a:xfrm>
            <a:off x="212438" y="452719"/>
            <a:ext cx="1994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附加题</a:t>
            </a:r>
            <a:r>
              <a:rPr lang="en-US" altLang="zh-CN" dirty="0"/>
              <a:t>1</a:t>
            </a:r>
            <a:r>
              <a:rPr lang="zh-CN" altLang="en-US" dirty="0"/>
              <a:t>：</a:t>
            </a:r>
            <a:r>
              <a:rPr lang="en-US" altLang="zh-CN" dirty="0"/>
              <a:t>PART-3</a:t>
            </a:r>
            <a:endParaRPr lang="zh-CN" altLang="en-US" dirty="0"/>
          </a:p>
        </p:txBody>
      </p:sp>
      <p:pic>
        <p:nvPicPr>
          <p:cNvPr id="5" name="附加题">
            <a:hlinkClick r:id="" action="ppaction://media"/>
            <a:extLst>
              <a:ext uri="{FF2B5EF4-FFF2-40B4-BE49-F238E27FC236}">
                <a16:creationId xmlns:a16="http://schemas.microsoft.com/office/drawing/2014/main" id="{47F556F1-045D-9B80-D816-5760464FB7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1293236"/>
            <a:ext cx="9753600" cy="451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339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66A0E9B-11F0-0A91-01F1-08C1E75FF9AB}"/>
              </a:ext>
            </a:extLst>
          </p:cNvPr>
          <p:cNvSpPr txBox="1"/>
          <p:nvPr/>
        </p:nvSpPr>
        <p:spPr>
          <a:xfrm>
            <a:off x="1431636" y="2429164"/>
            <a:ext cx="76418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GitHub</a:t>
            </a:r>
            <a:r>
              <a:rPr lang="zh-CN" altLang="en-US" dirty="0"/>
              <a:t>仓库：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https://github.com/pbcn2/Code-of-Sensor-Principle-And-Application-exp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7511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510</Words>
  <Application>Microsoft Office PowerPoint</Application>
  <PresentationFormat>宽屏</PresentationFormat>
  <Paragraphs>76</Paragraphs>
  <Slides>8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等线</vt:lpstr>
      <vt:lpstr>等线 Light</vt:lpstr>
      <vt:lpstr>Arial</vt:lpstr>
      <vt:lpstr>Consolas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秦华谦</dc:creator>
  <cp:lastModifiedBy>秦华谦</cp:lastModifiedBy>
  <cp:revision>2</cp:revision>
  <dcterms:created xsi:type="dcterms:W3CDTF">2023-05-30T15:50:48Z</dcterms:created>
  <dcterms:modified xsi:type="dcterms:W3CDTF">2023-05-30T16:13:42Z</dcterms:modified>
</cp:coreProperties>
</file>

<file path=docProps/thumbnail.jpeg>
</file>